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7315200" cy="9601200"/>
  <p:embeddedFontLst>
    <p:embeddedFont>
      <p:font typeface="Cabin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Ubuntu" panose="020B0504030602030204" pitchFamily="34" charset="0"/>
      <p:regular r:id="rId18"/>
      <p:bold r:id="rId19"/>
      <p:italic r:id="rId20"/>
      <p:boldItalic r:id="rId21"/>
    </p:embeddedFont>
    <p:embeddedFont>
      <p:font typeface="Ubuntu Medium" panose="020B06040306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417F7-0A60-4198-9419-B94292D28089}" v="5" dt="2023-04-13T20:03:28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ston" userId="6c4e8375-e065-46c1-81e5-de044cc7de12" providerId="ADAL" clId="{3C1417F7-0A60-4198-9419-B94292D28089}"/>
    <pc:docChg chg="modSld">
      <pc:chgData name="Ben Walston" userId="6c4e8375-e065-46c1-81e5-de044cc7de12" providerId="ADAL" clId="{3C1417F7-0A60-4198-9419-B94292D28089}" dt="2023-04-13T20:03:28.069" v="4" actId="14826"/>
      <pc:docMkLst>
        <pc:docMk/>
      </pc:docMkLst>
      <pc:sldChg chg="modSp">
        <pc:chgData name="Ben Walston" userId="6c4e8375-e065-46c1-81e5-de044cc7de12" providerId="ADAL" clId="{3C1417F7-0A60-4198-9419-B94292D28089}" dt="2023-04-13T20:02:40.960" v="0" actId="14826"/>
        <pc:sldMkLst>
          <pc:docMk/>
          <pc:sldMk cId="0" sldId="256"/>
        </pc:sldMkLst>
        <pc:picChg chg="mod">
          <ac:chgData name="Ben Walston" userId="6c4e8375-e065-46c1-81e5-de044cc7de12" providerId="ADAL" clId="{3C1417F7-0A60-4198-9419-B94292D28089}" dt="2023-04-13T20:02:40.960" v="0" actId="14826"/>
          <ac:picMkLst>
            <pc:docMk/>
            <pc:sldMk cId="0" sldId="256"/>
            <ac:picMk id="21" creationId="{00000000-0000-0000-0000-000000000000}"/>
          </ac:picMkLst>
        </pc:picChg>
      </pc:sldChg>
      <pc:sldChg chg="modSp modNotes">
        <pc:chgData name="Ben Walston" userId="6c4e8375-e065-46c1-81e5-de044cc7de12" providerId="ADAL" clId="{3C1417F7-0A60-4198-9419-B94292D28089}" dt="2023-04-13T20:02:52.969" v="1" actId="14826"/>
        <pc:sldMkLst>
          <pc:docMk/>
          <pc:sldMk cId="0" sldId="257"/>
        </pc:sldMkLst>
        <pc:picChg chg="mod">
          <ac:chgData name="Ben Walston" userId="6c4e8375-e065-46c1-81e5-de044cc7de12" providerId="ADAL" clId="{3C1417F7-0A60-4198-9419-B94292D28089}" dt="2023-04-13T20:02:52.969" v="1" actId="14826"/>
          <ac:picMkLst>
            <pc:docMk/>
            <pc:sldMk cId="0" sldId="257"/>
            <ac:picMk id="34" creationId="{00000000-0000-0000-0000-000000000000}"/>
          </ac:picMkLst>
        </pc:picChg>
      </pc:sldChg>
      <pc:sldChg chg="modSp modNotes">
        <pc:chgData name="Ben Walston" userId="6c4e8375-e065-46c1-81e5-de044cc7de12" providerId="ADAL" clId="{3C1417F7-0A60-4198-9419-B94292D28089}" dt="2023-04-13T20:03:04.070" v="2" actId="14826"/>
        <pc:sldMkLst>
          <pc:docMk/>
          <pc:sldMk cId="0" sldId="258"/>
        </pc:sldMkLst>
        <pc:picChg chg="mod">
          <ac:chgData name="Ben Walston" userId="6c4e8375-e065-46c1-81e5-de044cc7de12" providerId="ADAL" clId="{3C1417F7-0A60-4198-9419-B94292D28089}" dt="2023-04-13T20:03:04.070" v="2" actId="14826"/>
          <ac:picMkLst>
            <pc:docMk/>
            <pc:sldMk cId="0" sldId="258"/>
            <ac:picMk id="41" creationId="{00000000-0000-0000-0000-000000000000}"/>
          </ac:picMkLst>
        </pc:picChg>
      </pc:sldChg>
      <pc:sldChg chg="modSp modNotes">
        <pc:chgData name="Ben Walston" userId="6c4e8375-e065-46c1-81e5-de044cc7de12" providerId="ADAL" clId="{3C1417F7-0A60-4198-9419-B94292D28089}" dt="2023-04-13T20:03:15.815" v="3" actId="14826"/>
        <pc:sldMkLst>
          <pc:docMk/>
          <pc:sldMk cId="0" sldId="259"/>
        </pc:sldMkLst>
        <pc:picChg chg="mod">
          <ac:chgData name="Ben Walston" userId="6c4e8375-e065-46c1-81e5-de044cc7de12" providerId="ADAL" clId="{3C1417F7-0A60-4198-9419-B94292D28089}" dt="2023-04-13T20:03:15.815" v="3" actId="14826"/>
          <ac:picMkLst>
            <pc:docMk/>
            <pc:sldMk cId="0" sldId="259"/>
            <ac:picMk id="63" creationId="{00000000-0000-0000-0000-000000000000}"/>
          </ac:picMkLst>
        </pc:picChg>
      </pc:sldChg>
      <pc:sldChg chg="modSp">
        <pc:chgData name="Ben Walston" userId="6c4e8375-e065-46c1-81e5-de044cc7de12" providerId="ADAL" clId="{3C1417F7-0A60-4198-9419-B94292D28089}" dt="2023-04-13T20:03:28.069" v="4" actId="14826"/>
        <pc:sldMkLst>
          <pc:docMk/>
          <pc:sldMk cId="0" sldId="260"/>
        </pc:sldMkLst>
        <pc:picChg chg="mod">
          <ac:chgData name="Ben Walston" userId="6c4e8375-e065-46c1-81e5-de044cc7de12" providerId="ADAL" clId="{3C1417F7-0A60-4198-9419-B94292D28089}" dt="2023-04-13T20:03:28.069" v="4" actId="14826"/>
          <ac:picMkLst>
            <pc:docMk/>
            <pc:sldMk cId="0" sldId="260"/>
            <ac:picMk id="7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530398daa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g8530398daa_0_2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54% of US organizations reported being hit by ransomware in 2019. Now the attackers are not only locking up your data, but stealing it and holding it for ransom.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530398da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g8530398daa_0_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I want to make sure you are as protected as possible and there is a new product called CryptoStopper that uses bait files to detect and stop ransomware. We currently have…(current security stack – AV, patch management, backup, etc.), but feel CryptoStopper is the only way to protect against ransomware.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30398da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8530398daa_0_39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/>
          <a:srcRect l="926" r="926"/>
          <a:stretch/>
        </p:blipFill>
        <p:spPr>
          <a:xfrm>
            <a:off x="2196454" y="2698445"/>
            <a:ext cx="4751092" cy="15678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1900249" y="1047620"/>
            <a:ext cx="534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Your logo here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1900200" y="2359197"/>
            <a:ext cx="5343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is proud to offer you</a:t>
            </a:r>
            <a:endParaRPr sz="18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l="119" r="129"/>
          <a:stretch/>
        </p:blipFill>
        <p:spPr>
          <a:xfrm>
            <a:off x="5024075" y="0"/>
            <a:ext cx="4119898" cy="51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775800" y="317625"/>
            <a:ext cx="392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Every </a:t>
            </a:r>
            <a:r>
              <a:rPr lang="en-US" sz="2400" b="1" i="0" u="none" strike="noStrike" cap="none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14 Seconds</a:t>
            </a:r>
            <a:endParaRPr sz="2400" b="1" i="0" u="none" strike="noStrike" cap="none">
              <a:solidFill>
                <a:srgbClr val="1E8D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406075" y="1213975"/>
            <a:ext cx="39999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$338,700</a:t>
            </a:r>
            <a:endParaRPr sz="2400" b="1" i="0" u="none" strike="noStrike" cap="none">
              <a:solidFill>
                <a:srgbClr val="1E8D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US" sz="1400" b="1" i="0" u="none" strike="noStrike" cap="non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verage </a:t>
            </a: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r</a:t>
            </a:r>
            <a:r>
              <a:rPr lang="en-US" sz="1400" b="1" i="0" u="none" strike="noStrike" cap="non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ansom </a:t>
            </a: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-US" sz="1400" b="1" i="0" u="none" strike="noStrike" cap="non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aid</a:t>
            </a:r>
            <a:endParaRPr sz="1200" b="1" i="0" u="none" strike="noStrike" cap="none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t="59" b="49"/>
          <a:stretch/>
        </p:blipFill>
        <p:spPr>
          <a:xfrm>
            <a:off x="3449925" y="208988"/>
            <a:ext cx="5571024" cy="46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406075" y="2272750"/>
            <a:ext cx="2922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i="0" u="none" strike="noStrike" cap="none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77% of companies</a:t>
            </a:r>
            <a:r>
              <a:rPr lang="en-US" sz="1200" b="1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b="1" i="0" u="none" strike="noStrike" cap="none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infected with ransomware were running up-to-date endpoint protection. </a:t>
            </a:r>
            <a:r>
              <a:rPr lang="en-US" sz="1000" b="0" i="1" u="none" strike="noStrike" cap="none">
                <a:solidFill>
                  <a:srgbClr val="9E9E9E"/>
                </a:solidFill>
                <a:latin typeface="Ubuntu"/>
                <a:ea typeface="Ubuntu"/>
                <a:cs typeface="Ubuntu"/>
                <a:sym typeface="Ubuntu"/>
              </a:rPr>
              <a:t>(source: Sophos)</a:t>
            </a:r>
            <a:endParaRPr sz="1400" b="0" i="1" u="none" strike="noStrike" cap="none">
              <a:solidFill>
                <a:srgbClr val="1E8D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06075" y="3573000"/>
            <a:ext cx="3000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We can stop it, but we have to be proactive. </a:t>
            </a: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CryptoStopper™</a:t>
            </a:r>
            <a:r>
              <a:rPr lang="en-US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 is our last line of defense against ransomware</a:t>
            </a:r>
            <a:endParaRPr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5"/>
          <a:srcRect l="11568" r="11568"/>
          <a:stretch/>
        </p:blipFill>
        <p:spPr>
          <a:xfrm>
            <a:off x="133264" y="209000"/>
            <a:ext cx="649323" cy="7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481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727" y="-28000"/>
            <a:ext cx="40032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/>
          <a:srcRect l="926" r="926"/>
          <a:stretch/>
        </p:blipFill>
        <p:spPr>
          <a:xfrm>
            <a:off x="4436000" y="160975"/>
            <a:ext cx="2573324" cy="849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5"/>
          <p:cNvCxnSpPr/>
          <p:nvPr/>
        </p:nvCxnSpPr>
        <p:spPr>
          <a:xfrm rot="10800000" flipH="1">
            <a:off x="5796395" y="1874008"/>
            <a:ext cx="804000" cy="600"/>
          </a:xfrm>
          <a:prstGeom prst="straightConnector1">
            <a:avLst/>
          </a:prstGeom>
          <a:noFill/>
          <a:ln w="28575" cap="flat" cmpd="sng">
            <a:solidFill>
              <a:srgbClr val="1E8D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43;p5"/>
          <p:cNvSpPr/>
          <p:nvPr/>
        </p:nvSpPr>
        <p:spPr>
          <a:xfrm>
            <a:off x="6046446" y="1721738"/>
            <a:ext cx="295800" cy="3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5600" y="1633503"/>
            <a:ext cx="541914" cy="4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2356" y="1637245"/>
            <a:ext cx="593056" cy="47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5067" y="1637248"/>
            <a:ext cx="541916" cy="47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9328" y="1775511"/>
            <a:ext cx="148902" cy="1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52799" y="1748667"/>
            <a:ext cx="167512" cy="1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24018" y="1802774"/>
            <a:ext cx="148890" cy="14890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/>
        </p:nvSpPr>
        <p:spPr>
          <a:xfrm>
            <a:off x="4790575" y="2130675"/>
            <a:ext cx="1092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Workstation</a:t>
            </a:r>
            <a:endParaRPr sz="1100" b="1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6597402" y="2131959"/>
            <a:ext cx="787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Share</a:t>
            </a:r>
            <a:endParaRPr sz="1100" b="1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7158215" y="2133650"/>
            <a:ext cx="1092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File Server</a:t>
            </a:r>
            <a:endParaRPr sz="1100" b="1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4620525" y="1097550"/>
            <a:ext cx="3324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E8DCC"/>
                </a:solidFill>
                <a:latin typeface="Cabin"/>
                <a:ea typeface="Cabin"/>
                <a:cs typeface="Cabin"/>
                <a:sym typeface="Cabin"/>
              </a:rPr>
              <a:t>How it works</a:t>
            </a:r>
            <a:endParaRPr sz="1800" b="1">
              <a:solidFill>
                <a:srgbClr val="1E8DC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4620525" y="2448175"/>
            <a:ext cx="33999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Ransomware monitoring on network (all endpoints)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Ransomware (encryption) detected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Endpoint isolated automatically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Ubuntu"/>
              <a:buAutoNum type="arabicPeriod"/>
            </a:pPr>
            <a:r>
              <a:rPr lang="en-US" sz="1200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rPr>
              <a:t>Administrator is notified via Email</a:t>
            </a:r>
            <a:endParaRPr sz="1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4620525" y="3826550"/>
            <a:ext cx="38481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400"/>
              <a:buFont typeface="Ubuntu"/>
              <a:buChar char="●"/>
            </a:pP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Different approach than AntiVirus</a:t>
            </a:r>
            <a:endParaRPr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400"/>
              <a:buFont typeface="Ubuntu"/>
              <a:buChar char="●"/>
            </a:pP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Stops ransomware in milliseconds</a:t>
            </a:r>
            <a:endParaRPr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400"/>
              <a:buFont typeface="Ubuntu"/>
              <a:buChar char="●"/>
            </a:pPr>
            <a:r>
              <a:rPr lang="en-US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Actively isolates device from the network to keep it from spreading</a:t>
            </a:r>
            <a:endParaRPr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l="119" r="129"/>
          <a:stretch/>
        </p:blipFill>
        <p:spPr>
          <a:xfrm>
            <a:off x="5024075" y="0"/>
            <a:ext cx="4119898" cy="51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/>
          <p:nvPr/>
        </p:nvSpPr>
        <p:spPr>
          <a:xfrm>
            <a:off x="4399875" y="1014926"/>
            <a:ext cx="4437300" cy="3867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3810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775800" y="317625"/>
            <a:ext cx="392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Added </a:t>
            </a:r>
            <a:r>
              <a:rPr lang="en-US" sz="2400" b="1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Layer</a:t>
            </a:r>
            <a:r>
              <a:rPr lang="en-US" sz="2400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400" b="1">
                <a:solidFill>
                  <a:srgbClr val="1E8DCC"/>
                </a:solidFill>
                <a:latin typeface="Ubuntu"/>
                <a:ea typeface="Ubuntu"/>
                <a:cs typeface="Ubuntu"/>
                <a:sym typeface="Ubuntu"/>
              </a:rPr>
              <a:t>of Security</a:t>
            </a:r>
            <a:endParaRPr sz="2400" b="1" i="0" u="none" strike="noStrike" cap="none">
              <a:solidFill>
                <a:srgbClr val="1E8D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>
          <a:blip r:embed="rId4"/>
          <a:srcRect l="11568" r="11568"/>
          <a:stretch/>
        </p:blipFill>
        <p:spPr>
          <a:xfrm>
            <a:off x="133264" y="209000"/>
            <a:ext cx="649323" cy="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9875" y="1310950"/>
            <a:ext cx="4253174" cy="33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/>
        </p:nvSpPr>
        <p:spPr>
          <a:xfrm>
            <a:off x="383600" y="1504575"/>
            <a:ext cx="3848100" cy="23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500"/>
              <a:buFont typeface="Ubuntu"/>
              <a:buChar char="●"/>
            </a:pPr>
            <a:r>
              <a:rPr lang="en-US" sz="15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Different approach than </a:t>
            </a:r>
            <a:r>
              <a:rPr lang="en-US" sz="1500">
                <a:solidFill>
                  <a:srgbClr val="1E8DCC"/>
                </a:solidFill>
                <a:latin typeface="Ubuntu Medium"/>
                <a:ea typeface="Ubuntu Medium"/>
                <a:cs typeface="Ubuntu Medium"/>
                <a:sym typeface="Ubuntu Medium"/>
              </a:rPr>
              <a:t>Antivirus</a:t>
            </a:r>
            <a:endParaRPr sz="1500">
              <a:solidFill>
                <a:srgbClr val="1E8D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B435E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700"/>
              <a:buFont typeface="Ubuntu"/>
              <a:buChar char="●"/>
            </a:pPr>
            <a:r>
              <a:rPr lang="en-US" sz="1700">
                <a:solidFill>
                  <a:srgbClr val="1E8D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Stops ransomware in</a:t>
            </a:r>
            <a:r>
              <a:rPr lang="en-US" sz="1700">
                <a:solidFill>
                  <a:srgbClr val="2B435E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-US" sz="1700" b="1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milliseconds</a:t>
            </a:r>
            <a:endParaRPr sz="1700" b="1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B435E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B435E"/>
              </a:buClr>
              <a:buSzPts val="1500"/>
              <a:buFont typeface="Ubuntu"/>
              <a:buChar char="●"/>
            </a:pPr>
            <a:r>
              <a:rPr lang="en-US" sz="1500">
                <a:solidFill>
                  <a:srgbClr val="2B435E"/>
                </a:solidFill>
                <a:latin typeface="Ubuntu"/>
                <a:ea typeface="Ubuntu"/>
                <a:cs typeface="Ubuntu"/>
                <a:sym typeface="Ubuntu"/>
              </a:rPr>
              <a:t>Actively isolates device from the network to keep it from spreading</a:t>
            </a:r>
            <a:endParaRPr sz="1500">
              <a:solidFill>
                <a:srgbClr val="2B435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/>
          <p:nvPr/>
        </p:nvSpPr>
        <p:spPr>
          <a:xfrm>
            <a:off x="893850" y="2455875"/>
            <a:ext cx="73563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Your last line of defense.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" name="Google Shape;73;p7"/>
          <p:cNvPicPr preferRelativeResize="0"/>
          <p:nvPr/>
        </p:nvPicPr>
        <p:blipFill>
          <a:blip r:embed="rId4"/>
          <a:srcRect l="925" r="925"/>
          <a:stretch/>
        </p:blipFill>
        <p:spPr>
          <a:xfrm>
            <a:off x="2803025" y="1413609"/>
            <a:ext cx="3537950" cy="1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08850FE8664BA473AA7CDBD57C14" ma:contentTypeVersion="15" ma:contentTypeDescription="Create a new document." ma:contentTypeScope="" ma:versionID="7126eb6645f12a3fcadde9e545d6ff80">
  <xsd:schema xmlns:xsd="http://www.w3.org/2001/XMLSchema" xmlns:xs="http://www.w3.org/2001/XMLSchema" xmlns:p="http://schemas.microsoft.com/office/2006/metadata/properties" xmlns:ns2="4981a478-d594-4e88-88c6-3c74cbd25f8a" xmlns:ns3="a26bf81e-cbbc-4638-975e-8f11c80abc0e" targetNamespace="http://schemas.microsoft.com/office/2006/metadata/properties" ma:root="true" ma:fieldsID="a32105819533adaadc4b74f509b31e8c" ns2:_="" ns3:_="">
    <xsd:import namespace="4981a478-d594-4e88-88c6-3c74cbd25f8a"/>
    <xsd:import namespace="a26bf81e-cbbc-4638-975e-8f11c80abc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1a478-d594-4e88-88c6-3c74cbd25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8686552-5e23-4a68-89e3-4e3c233f2a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bf81e-cbbc-4638-975e-8f11c80abc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aecf16-75e2-4b88-b88a-8e0fd45432ac}" ma:internalName="TaxCatchAll" ma:showField="CatchAllData" ma:web="a26bf81e-cbbc-4638-975e-8f11c80abc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00173-90D8-4059-AE5C-21E2657933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16A614-463E-4C6F-A6AD-2A7BA0136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1a478-d594-4e88-88c6-3c74cbd25f8a"/>
    <ds:schemaRef ds:uri="a26bf81e-cbbc-4638-975e-8f11c80abc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Cabin</vt:lpstr>
      <vt:lpstr>Ubuntu</vt:lpstr>
      <vt:lpstr>Calibri</vt:lpstr>
      <vt:lpstr>Ubuntu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 Walston</cp:lastModifiedBy>
  <cp:revision>1</cp:revision>
  <dcterms:modified xsi:type="dcterms:W3CDTF">2023-04-13T20:03:29Z</dcterms:modified>
</cp:coreProperties>
</file>